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22" r:id="rId3"/>
    <p:sldId id="323" r:id="rId4"/>
    <p:sldId id="332" r:id="rId5"/>
    <p:sldId id="333" r:id="rId6"/>
    <p:sldId id="340" r:id="rId7"/>
    <p:sldId id="341" r:id="rId8"/>
    <p:sldId id="342" r:id="rId9"/>
    <p:sldId id="343" r:id="rId10"/>
    <p:sldId id="344" r:id="rId11"/>
    <p:sldId id="329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CC9900"/>
    <a:srgbClr val="66FF3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5" autoAdjust="0"/>
    <p:restoredTop sz="94291" autoAdjust="0"/>
  </p:normalViewPr>
  <p:slideViewPr>
    <p:cSldViewPr>
      <p:cViewPr varScale="1">
        <p:scale>
          <a:sx n="91" d="100"/>
          <a:sy n="91" d="100"/>
        </p:scale>
        <p:origin x="-130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F9B3C-CC67-4FB0-B743-3E279AEE8763}" type="datetimeFigureOut">
              <a:rPr lang="en-US" smtClean="0"/>
              <a:pPr/>
              <a:t>29-07-22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8EC7C-0D21-46D7-810E-B6A6025F19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F9B3C-CC67-4FB0-B743-3E279AEE8763}" type="datetimeFigureOut">
              <a:rPr lang="en-US" smtClean="0"/>
              <a:pPr/>
              <a:t>29-07-22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8EC7C-0D21-46D7-810E-B6A6025F19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F9B3C-CC67-4FB0-B743-3E279AEE8763}" type="datetimeFigureOut">
              <a:rPr lang="en-US" smtClean="0"/>
              <a:pPr/>
              <a:t>29-07-22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8EC7C-0D21-46D7-810E-B6A6025F19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F9B3C-CC67-4FB0-B743-3E279AEE8763}" type="datetimeFigureOut">
              <a:rPr lang="en-US" smtClean="0"/>
              <a:pPr/>
              <a:t>29-07-22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8EC7C-0D21-46D7-810E-B6A6025F19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F9B3C-CC67-4FB0-B743-3E279AEE8763}" type="datetimeFigureOut">
              <a:rPr lang="en-US" smtClean="0"/>
              <a:pPr/>
              <a:t>29-07-22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8EC7C-0D21-46D7-810E-B6A6025F19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F9B3C-CC67-4FB0-B743-3E279AEE8763}" type="datetimeFigureOut">
              <a:rPr lang="en-US" smtClean="0"/>
              <a:pPr/>
              <a:t>29-07-22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8EC7C-0D21-46D7-810E-B6A6025F19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F9B3C-CC67-4FB0-B743-3E279AEE8763}" type="datetimeFigureOut">
              <a:rPr lang="en-US" smtClean="0"/>
              <a:pPr/>
              <a:t>29-07-22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8EC7C-0D21-46D7-810E-B6A6025F19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F9B3C-CC67-4FB0-B743-3E279AEE8763}" type="datetimeFigureOut">
              <a:rPr lang="en-US" smtClean="0"/>
              <a:pPr/>
              <a:t>29-07-22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8EC7C-0D21-46D7-810E-B6A6025F19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F9B3C-CC67-4FB0-B743-3E279AEE8763}" type="datetimeFigureOut">
              <a:rPr lang="en-US" smtClean="0"/>
              <a:pPr/>
              <a:t>29-07-22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8EC7C-0D21-46D7-810E-B6A6025F19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F9B3C-CC67-4FB0-B743-3E279AEE8763}" type="datetimeFigureOut">
              <a:rPr lang="en-US" smtClean="0"/>
              <a:pPr/>
              <a:t>29-07-22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8EC7C-0D21-46D7-810E-B6A6025F19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F9B3C-CC67-4FB0-B743-3E279AEE8763}" type="datetimeFigureOut">
              <a:rPr lang="en-US" smtClean="0"/>
              <a:pPr/>
              <a:t>29-07-22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8EC7C-0D21-46D7-810E-B6A6025F19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3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9F9B3C-CC67-4FB0-B743-3E279AEE8763}" type="datetimeFigureOut">
              <a:rPr lang="en-US" smtClean="0"/>
              <a:pPr/>
              <a:t>29-07-22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18EC7C-0D21-46D7-810E-B6A6025F196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AutoShape 2" descr="Career Guidance and placement cell, SGGSJ Govt. College, Paonta Sahib -  Home | Faceboo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4572000"/>
            <a:ext cx="8534400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534244" y="5132368"/>
            <a:ext cx="79239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rgbClr val="002060"/>
                </a:solidFill>
                <a:latin typeface="Berlin Sans FB Demi" pitchFamily="34" charset="0"/>
              </a:rPr>
              <a:t> SHRI GURU GOBIND SINGH JI GOVT. COLLEGE, </a:t>
            </a:r>
          </a:p>
          <a:p>
            <a:pPr algn="ctr"/>
            <a:r>
              <a:rPr lang="en-US" sz="2800" dirty="0">
                <a:solidFill>
                  <a:srgbClr val="002060"/>
                </a:solidFill>
                <a:latin typeface="Berlin Sans FB Demi" pitchFamily="34" charset="0"/>
              </a:rPr>
              <a:t>PAONTA SAHIB, SIRMOUR (H.P) </a:t>
            </a:r>
          </a:p>
        </p:txBody>
      </p:sp>
      <p:pic>
        <p:nvPicPr>
          <p:cNvPr id="8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228600"/>
            <a:ext cx="86106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95600" y="304800"/>
            <a:ext cx="32004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57400" y="2819400"/>
            <a:ext cx="4724400" cy="1755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60E95BBC-88AB-4916-A4F0-4E668D8005FC}"/>
              </a:ext>
            </a:extLst>
          </p:cNvPr>
          <p:cNvSpPr/>
          <p:nvPr/>
        </p:nvSpPr>
        <p:spPr>
          <a:xfrm>
            <a:off x="4343400" y="196870"/>
            <a:ext cx="4572000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rgbClr val="7030A0"/>
                </a:solidFill>
              </a:rPr>
              <a:t>B.A. </a:t>
            </a:r>
            <a:r>
              <a:rPr lang="en-US" sz="4800" b="1" dirty="0" smtClean="0">
                <a:solidFill>
                  <a:srgbClr val="7030A0"/>
                </a:solidFill>
              </a:rPr>
              <a:t>3RD </a:t>
            </a:r>
            <a:r>
              <a:rPr lang="en-US" sz="4800" b="1" dirty="0">
                <a:solidFill>
                  <a:srgbClr val="7030A0"/>
                </a:solidFill>
              </a:rPr>
              <a:t>YEAR</a:t>
            </a:r>
            <a:endParaRPr lang="en-US" sz="3600" b="1" dirty="0">
              <a:solidFill>
                <a:srgbClr val="7030A0"/>
              </a:solidFill>
            </a:endParaRPr>
          </a:p>
          <a:p>
            <a:pPr algn="ctr"/>
            <a:endParaRPr lang="en-US" sz="4000" b="1" dirty="0" smtClean="0">
              <a:solidFill>
                <a:srgbClr val="FF0000"/>
              </a:solidFill>
            </a:endParaRPr>
          </a:p>
          <a:p>
            <a:pPr algn="ctr"/>
            <a:endParaRPr lang="en-US" sz="4000" b="1" dirty="0">
              <a:solidFill>
                <a:srgbClr val="FF0000"/>
              </a:solidFill>
            </a:endParaRPr>
          </a:p>
          <a:p>
            <a:pPr algn="ctr"/>
            <a:r>
              <a:rPr lang="en-US" sz="4000" b="1" dirty="0">
                <a:solidFill>
                  <a:srgbClr val="FF0000"/>
                </a:solidFill>
              </a:rPr>
              <a:t>COURSE NAME: </a:t>
            </a:r>
            <a:r>
              <a:rPr lang="en-US" sz="4400" b="1" dirty="0" smtClean="0">
                <a:solidFill>
                  <a:srgbClr val="FF0000"/>
                </a:solidFill>
              </a:rPr>
              <a:t>KINESIOLOGY AND BIOMECHANICS</a:t>
            </a:r>
            <a:endParaRPr lang="en-US" sz="4000" b="1" dirty="0">
              <a:solidFill>
                <a:srgbClr val="FF0000"/>
              </a:solidFill>
            </a:endParaRPr>
          </a:p>
          <a:p>
            <a:pPr algn="ctr"/>
            <a:endParaRPr lang="en-US" sz="3600" b="1" dirty="0" smtClean="0">
              <a:solidFill>
                <a:srgbClr val="FF0000"/>
              </a:solidFill>
            </a:endParaRPr>
          </a:p>
          <a:p>
            <a:pPr algn="ctr"/>
            <a:endParaRPr lang="en-US" sz="3600" b="1" dirty="0">
              <a:solidFill>
                <a:srgbClr val="FF0000"/>
              </a:solidFill>
            </a:endParaRPr>
          </a:p>
          <a:p>
            <a:pPr algn="ctr"/>
            <a:r>
              <a:rPr lang="en-US" sz="4800" b="1" dirty="0">
                <a:solidFill>
                  <a:srgbClr val="002060"/>
                </a:solidFill>
              </a:rPr>
              <a:t>COURSE CODE: </a:t>
            </a:r>
            <a:r>
              <a:rPr lang="en-US" sz="4800" b="1" dirty="0" smtClean="0">
                <a:solidFill>
                  <a:srgbClr val="002060"/>
                </a:solidFill>
              </a:rPr>
              <a:t>PED306TH </a:t>
            </a:r>
            <a:endParaRPr lang="en-US" sz="4800" b="1" dirty="0">
              <a:solidFill>
                <a:srgbClr val="00206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4343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476879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58407AEE-87E5-4259-B378-DA80629601F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2207" y="270164"/>
            <a:ext cx="8519583" cy="60198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C33DFDED-B469-4BA0-ABCE-B3D8108EB3C4}"/>
              </a:ext>
            </a:extLst>
          </p:cNvPr>
          <p:cNvSpPr/>
          <p:nvPr/>
        </p:nvSpPr>
        <p:spPr>
          <a:xfrm>
            <a:off x="838200" y="1600200"/>
            <a:ext cx="761999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 smtClean="0">
                <a:solidFill>
                  <a:srgbClr val="FF0000"/>
                </a:solidFill>
              </a:rPr>
              <a:t>KINESIOLOGY</a:t>
            </a:r>
            <a:endParaRPr lang="en-US" sz="1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F707C6A-24DD-4FB6-B4C2-21AF6A10B5F1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TOPICS TO BE COVERED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E6D11E5-D21D-4DCB-B446-38F510FCDE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3840163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MEANING OF </a:t>
            </a:r>
            <a:r>
              <a:rPr lang="en-US" b="1" dirty="0" smtClean="0">
                <a:solidFill>
                  <a:srgbClr val="FF0000"/>
                </a:solidFill>
              </a:rPr>
              <a:t>KINESIOLOGY</a:t>
            </a:r>
          </a:p>
          <a:p>
            <a:r>
              <a:rPr lang="en-US" b="1" dirty="0" smtClean="0"/>
              <a:t>MEANING AND TYPES OF </a:t>
            </a:r>
            <a:r>
              <a:rPr lang="en-US" b="1" dirty="0" smtClean="0"/>
              <a:t>JOINTS</a:t>
            </a:r>
          </a:p>
          <a:p>
            <a:r>
              <a:rPr lang="en-US" b="1" dirty="0" smtClean="0"/>
              <a:t>MOVEMENTS OF JOINTS</a:t>
            </a:r>
          </a:p>
          <a:p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246415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FBF8BD6-687B-4E9B-9FEC-28F653318DCC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MEANING OF KINESIOLOGY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Kinesiology is the study of the mechanics of body movements to provide information about the state of health of all body organs and systems. </a:t>
            </a:r>
            <a:endParaRPr lang="en-US" dirty="0" smtClean="0"/>
          </a:p>
          <a:p>
            <a:r>
              <a:rPr lang="en-US" dirty="0" smtClean="0"/>
              <a:t>It </a:t>
            </a:r>
            <a:r>
              <a:rPr lang="en-US" dirty="0" smtClean="0"/>
              <a:t>also employs many other healing therapies to achieve recovery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study of the anatomy, physiology, and mechanics of body movement, especially in humans.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041764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b="1" dirty="0" smtClean="0"/>
              <a:t>MEANING AND TYPES OF JOINTS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joint is the part of the body where two or more bones meet to allow movement. </a:t>
            </a:r>
            <a:endParaRPr lang="en-US" dirty="0" smtClean="0"/>
          </a:p>
          <a:p>
            <a:r>
              <a:rPr lang="en-US" dirty="0" smtClean="0"/>
              <a:t>Generally </a:t>
            </a:r>
            <a:r>
              <a:rPr lang="en-US" dirty="0" smtClean="0"/>
              <a:t>speaking, the greater the range of movement, the higher the risk of injury because the strength of the joint is reduced.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 smtClean="0"/>
              <a:t>six types of freely movable joint include ball and socket, saddle, hinge, </a:t>
            </a:r>
            <a:r>
              <a:rPr lang="en-US" dirty="0" err="1" smtClean="0"/>
              <a:t>condyloid</a:t>
            </a:r>
            <a:r>
              <a:rPr lang="en-US" dirty="0" smtClean="0"/>
              <a:t>, pivot and gliding.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 smtClean="0"/>
              <a:t>TYPES OF JOINTS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Joints are described by how much movement they allow. The three broad classes of joints </a:t>
            </a:r>
            <a:r>
              <a:rPr lang="en-US" dirty="0" err="1" smtClean="0"/>
              <a:t>include:Immovable</a:t>
            </a:r>
            <a:r>
              <a:rPr lang="en-US" dirty="0" smtClean="0"/>
              <a:t> – the two or more bones are in close contact, but no movement can occur – for example, the bones of the skull. The joints of the skull are called sutures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Slightly </a:t>
            </a:r>
            <a:r>
              <a:rPr lang="en-US" dirty="0" smtClean="0"/>
              <a:t>movable – two or more bones are held together so tightly that only limited movement is permitted – for example, the vertebrae of the spine</a:t>
            </a:r>
            <a:r>
              <a:rPr lang="en-US" dirty="0" smtClean="0"/>
              <a:t>.</a:t>
            </a:r>
          </a:p>
          <a:p>
            <a:r>
              <a:rPr lang="en-US" dirty="0" smtClean="0"/>
              <a:t>Freely </a:t>
            </a:r>
            <a:r>
              <a:rPr lang="en-US" dirty="0" smtClean="0"/>
              <a:t>movable – most joints within the human body are this type. Motion is the purpose of the joint.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 smtClean="0"/>
              <a:t>FREELY MOVING JOINTS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b="1" dirty="0" smtClean="0"/>
              <a:t>The </a:t>
            </a:r>
            <a:r>
              <a:rPr lang="en-US" b="1" dirty="0" smtClean="0"/>
              <a:t>six types of freely movable joint include</a:t>
            </a:r>
            <a:r>
              <a:rPr lang="en-US" b="1" dirty="0" smtClean="0"/>
              <a:t>:</a:t>
            </a:r>
          </a:p>
          <a:p>
            <a:r>
              <a:rPr lang="en-US" b="1" dirty="0" smtClean="0"/>
              <a:t>Ball </a:t>
            </a:r>
            <a:r>
              <a:rPr lang="en-US" b="1" dirty="0" smtClean="0"/>
              <a:t>and socket joint –</a:t>
            </a:r>
            <a:r>
              <a:rPr lang="en-US" dirty="0" smtClean="0"/>
              <a:t> the rounded head of one bone sits within the cup of another, such as the hip joint or shoulder joint. Movement in all directions is allowed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Saddle </a:t>
            </a:r>
            <a:r>
              <a:rPr lang="en-US" b="1" dirty="0" smtClean="0"/>
              <a:t>joint –</a:t>
            </a:r>
            <a:r>
              <a:rPr lang="en-US" dirty="0" smtClean="0"/>
              <a:t> this permits movement back and forth and from side to side, but does not allow rotation, such as the joint at the base of the thumb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Hinge joint –</a:t>
            </a:r>
            <a:r>
              <a:rPr lang="en-US" dirty="0" smtClean="0"/>
              <a:t> the two bones open and close in one direction only (along one plane) like a door, such as the knee and elbow joints</a:t>
            </a:r>
            <a:r>
              <a:rPr lang="en-US" dirty="0" smtClean="0"/>
              <a:t>.</a:t>
            </a:r>
          </a:p>
          <a:p>
            <a:r>
              <a:rPr lang="en-US" b="1" dirty="0" err="1" smtClean="0"/>
              <a:t>Condyloid</a:t>
            </a:r>
            <a:r>
              <a:rPr lang="en-US" b="1" dirty="0" smtClean="0"/>
              <a:t> joint –</a:t>
            </a:r>
            <a:r>
              <a:rPr lang="en-US" dirty="0" smtClean="0"/>
              <a:t> this permits movement without rotation, such as in the jaw or finger joints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Pivot joint –</a:t>
            </a:r>
            <a:r>
              <a:rPr lang="en-US" dirty="0" smtClean="0"/>
              <a:t> one bone swivels around the ring formed by another bone, such as the joint between the first and second vertebrae in the neck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Gliding joint –</a:t>
            </a:r>
            <a:r>
              <a:rPr lang="en-US" dirty="0" smtClean="0"/>
              <a:t> or plane joint. Smooth surfaces slip over one another, allowing limited movement, such as the wrist joints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 smtClean="0"/>
              <a:t>TYPES OF JOINT MOVEMENT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Hinge joints allow flexion and extension only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Flexion</a:t>
            </a:r>
            <a:r>
              <a:rPr lang="en-US" b="1" dirty="0" smtClean="0"/>
              <a:t> – </a:t>
            </a:r>
            <a:r>
              <a:rPr lang="en-US" dirty="0" smtClean="0"/>
              <a:t>bending a joint. This occurs when the angle of a joint decreases. For example, the elbow flexes when performing a biceps curl. The knee flexes in preparation for kicking a ball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Extension – </a:t>
            </a:r>
            <a:r>
              <a:rPr lang="en-US" dirty="0" smtClean="0"/>
              <a:t>straightening a joint. This occurs when the angle of a joint increases, for example the elbow when throwing a shot put. The take-off knee extends when a high-jumper takes off (the other knee is flexed</a:t>
            </a:r>
            <a:r>
              <a:rPr lang="en-US" dirty="0" smtClean="0"/>
              <a:t>).</a:t>
            </a:r>
          </a:p>
          <a:p>
            <a:r>
              <a:rPr lang="en-US" dirty="0" smtClean="0"/>
              <a:t>Ball and socket joints also allow flexion and </a:t>
            </a:r>
            <a:r>
              <a:rPr lang="en-US" dirty="0" err="1" smtClean="0"/>
              <a:t>extension.Flexion</a:t>
            </a:r>
            <a:r>
              <a:rPr lang="en-US" dirty="0" smtClean="0"/>
              <a:t> of the shoulder joint occurs when the </a:t>
            </a:r>
            <a:r>
              <a:rPr lang="en-US" dirty="0" err="1" smtClean="0"/>
              <a:t>humerus</a:t>
            </a:r>
            <a:r>
              <a:rPr lang="en-US" dirty="0" smtClean="0"/>
              <a:t> (upper arm) moves forwards from the rest of the body, which happens at the end of an underarm throw or bowl in </a:t>
            </a:r>
            <a:r>
              <a:rPr lang="en-US" dirty="0" err="1" smtClean="0"/>
              <a:t>rounders</a:t>
            </a:r>
            <a:r>
              <a:rPr lang="en-US" dirty="0" smtClean="0"/>
              <a:t>. Flexion of the hip joint occurs when the femur (upper leg) moves forwards, which happens when long jumpers land or at the end of kick in football</a:t>
            </a:r>
            <a:r>
              <a:rPr lang="en-US" dirty="0" smtClean="0"/>
              <a:t>.</a:t>
            </a:r>
            <a:endParaRPr lang="en-US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rmAutofit fontScale="92500"/>
          </a:bodyPr>
          <a:lstStyle/>
          <a:p>
            <a:r>
              <a:rPr lang="en-US" b="1" dirty="0" smtClean="0"/>
              <a:t>Abduction – </a:t>
            </a:r>
            <a:r>
              <a:rPr lang="en-US" dirty="0" smtClean="0"/>
              <a:t>movement away from the midline of the body. This occurs at the hip and shoulder joints during a jumping jack movement.</a:t>
            </a:r>
          </a:p>
          <a:p>
            <a:r>
              <a:rPr lang="en-US" b="1" dirty="0" err="1" smtClean="0"/>
              <a:t>Circumduction</a:t>
            </a:r>
            <a:r>
              <a:rPr lang="en-US" b="1" dirty="0" smtClean="0"/>
              <a:t> – </a:t>
            </a:r>
            <a:r>
              <a:rPr lang="en-US" dirty="0" smtClean="0"/>
              <a:t>this is where the limb moves in a circle. This occurs at the shoulder joint during an </a:t>
            </a:r>
            <a:r>
              <a:rPr lang="en-US" dirty="0" err="1" smtClean="0"/>
              <a:t>overarm</a:t>
            </a:r>
            <a:r>
              <a:rPr lang="en-US" dirty="0" smtClean="0"/>
              <a:t> tennis serve or cricket bowl.</a:t>
            </a:r>
          </a:p>
          <a:p>
            <a:r>
              <a:rPr lang="en-US" b="1" dirty="0" smtClean="0"/>
              <a:t>Rotation</a:t>
            </a:r>
            <a:r>
              <a:rPr lang="en-US" dirty="0" smtClean="0"/>
              <a:t> – this is where the limb turns round its long axis, like using a screw driver. This occurs in the hip joint in golf while performing a drive shot or the shoulder joint when playing a topspin forehand in tennis.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685F405C-4A39-4C87-9E56-4B8665AB451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9200" y="990600"/>
            <a:ext cx="6324600" cy="4876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093560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870</TotalTime>
  <Words>407</Words>
  <Application>Microsoft Office PowerPoint</Application>
  <PresentationFormat>On-screen Show (4:3)</PresentationFormat>
  <Paragraphs>42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Slide 2</vt:lpstr>
      <vt:lpstr>Slide 3</vt:lpstr>
      <vt:lpstr>TOPICS TO BE COVERED</vt:lpstr>
      <vt:lpstr>MEANING OF KINESIOLOGY</vt:lpstr>
      <vt:lpstr>MEANING AND TYPES OF JOINTS</vt:lpstr>
      <vt:lpstr>TYPES OF JOINTS</vt:lpstr>
      <vt:lpstr>FREELY MOVING JOINTS</vt:lpstr>
      <vt:lpstr>TYPES OF JOINT MOVEMENT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jj</dc:creator>
  <cp:lastModifiedBy>Jagjot Singh</cp:lastModifiedBy>
  <cp:revision>132</cp:revision>
  <dcterms:created xsi:type="dcterms:W3CDTF">2022-07-21T00:29:04Z</dcterms:created>
  <dcterms:modified xsi:type="dcterms:W3CDTF">2022-07-29T14:07:56Z</dcterms:modified>
</cp:coreProperties>
</file>